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2" r:id="rId3"/>
    <p:sldId id="292" r:id="rId4"/>
    <p:sldId id="291" r:id="rId5"/>
    <p:sldId id="293" r:id="rId6"/>
    <p:sldId id="295" r:id="rId7"/>
    <p:sldId id="296" r:id="rId8"/>
    <p:sldId id="298" r:id="rId9"/>
    <p:sldId id="299" r:id="rId10"/>
    <p:sldId id="301" r:id="rId11"/>
    <p:sldId id="257" r:id="rId12"/>
    <p:sldId id="282" r:id="rId13"/>
    <p:sldId id="280" r:id="rId14"/>
    <p:sldId id="283" r:id="rId15"/>
    <p:sldId id="258" r:id="rId16"/>
    <p:sldId id="260" r:id="rId17"/>
    <p:sldId id="262" r:id="rId18"/>
    <p:sldId id="263" r:id="rId19"/>
    <p:sldId id="264" r:id="rId20"/>
    <p:sldId id="265" r:id="rId21"/>
    <p:sldId id="290" r:id="rId22"/>
    <p:sldId id="266" r:id="rId23"/>
    <p:sldId id="284" r:id="rId24"/>
    <p:sldId id="288" r:id="rId25"/>
    <p:sldId id="285" r:id="rId26"/>
    <p:sldId id="289" r:id="rId27"/>
    <p:sldId id="286" r:id="rId28"/>
    <p:sldId id="287" r:id="rId29"/>
    <p:sldId id="267" r:id="rId3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1" d="100"/>
          <a:sy n="71" d="100"/>
        </p:scale>
        <p:origin x="-1500"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E6E06B51-C8CF-4DCA-AA28-F1F90EA5F2C5}" type="datetimeFigureOut">
              <a:rPr lang="tr-TR" smtClean="0"/>
              <a:pPr/>
              <a:t>18.09.2020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E3E3CF8-81E6-47AA-8CBC-E9F18FD91271}" type="slidenum">
              <a:rPr lang="tr-TR" smtClean="0"/>
              <a:pPr/>
              <a:t>‹#›</a:t>
            </a:fld>
            <a:endParaRPr lang="tr-TR"/>
          </a:p>
        </p:txBody>
      </p:sp>
    </p:spTree>
    <p:extLst>
      <p:ext uri="{BB962C8B-B14F-4D97-AF65-F5344CB8AC3E}">
        <p14:creationId xmlns:p14="http://schemas.microsoft.com/office/powerpoint/2010/main" xmlns="" val="2513265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6E06B51-C8CF-4DCA-AA28-F1F90EA5F2C5}" type="datetimeFigureOut">
              <a:rPr lang="tr-TR" smtClean="0"/>
              <a:pPr/>
              <a:t>18.09.2020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E3E3CF8-81E6-47AA-8CBC-E9F18FD91271}" type="slidenum">
              <a:rPr lang="tr-TR" smtClean="0"/>
              <a:pPr/>
              <a:t>‹#›</a:t>
            </a:fld>
            <a:endParaRPr lang="tr-TR"/>
          </a:p>
        </p:txBody>
      </p:sp>
    </p:spTree>
    <p:extLst>
      <p:ext uri="{BB962C8B-B14F-4D97-AF65-F5344CB8AC3E}">
        <p14:creationId xmlns:p14="http://schemas.microsoft.com/office/powerpoint/2010/main" xmlns="" val="1156761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6E06B51-C8CF-4DCA-AA28-F1F90EA5F2C5}" type="datetimeFigureOut">
              <a:rPr lang="tr-TR" smtClean="0"/>
              <a:pPr/>
              <a:t>18.09.2020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E3E3CF8-81E6-47AA-8CBC-E9F18FD91271}" type="slidenum">
              <a:rPr lang="tr-TR" smtClean="0"/>
              <a:pPr/>
              <a:t>‹#›</a:t>
            </a:fld>
            <a:endParaRPr lang="tr-TR"/>
          </a:p>
        </p:txBody>
      </p:sp>
    </p:spTree>
    <p:extLst>
      <p:ext uri="{BB962C8B-B14F-4D97-AF65-F5344CB8AC3E}">
        <p14:creationId xmlns:p14="http://schemas.microsoft.com/office/powerpoint/2010/main" xmlns="" val="2692173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6E06B51-C8CF-4DCA-AA28-F1F90EA5F2C5}" type="datetimeFigureOut">
              <a:rPr lang="tr-TR" smtClean="0"/>
              <a:pPr/>
              <a:t>18.09.2020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E3E3CF8-81E6-47AA-8CBC-E9F18FD91271}" type="slidenum">
              <a:rPr lang="tr-TR" smtClean="0"/>
              <a:pPr/>
              <a:t>‹#›</a:t>
            </a:fld>
            <a:endParaRPr lang="tr-TR"/>
          </a:p>
        </p:txBody>
      </p:sp>
    </p:spTree>
    <p:extLst>
      <p:ext uri="{BB962C8B-B14F-4D97-AF65-F5344CB8AC3E}">
        <p14:creationId xmlns:p14="http://schemas.microsoft.com/office/powerpoint/2010/main" xmlns="" val="3189200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E6E06B51-C8CF-4DCA-AA28-F1F90EA5F2C5}" type="datetimeFigureOut">
              <a:rPr lang="tr-TR" smtClean="0"/>
              <a:pPr/>
              <a:t>18.09.2020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E3E3CF8-81E6-47AA-8CBC-E9F18FD91271}" type="slidenum">
              <a:rPr lang="tr-TR" smtClean="0"/>
              <a:pPr/>
              <a:t>‹#›</a:t>
            </a:fld>
            <a:endParaRPr lang="tr-TR"/>
          </a:p>
        </p:txBody>
      </p:sp>
    </p:spTree>
    <p:extLst>
      <p:ext uri="{BB962C8B-B14F-4D97-AF65-F5344CB8AC3E}">
        <p14:creationId xmlns:p14="http://schemas.microsoft.com/office/powerpoint/2010/main" xmlns="" val="1506506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E6E06B51-C8CF-4DCA-AA28-F1F90EA5F2C5}" type="datetimeFigureOut">
              <a:rPr lang="tr-TR" smtClean="0"/>
              <a:pPr/>
              <a:t>18.09.2020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E3E3CF8-81E6-47AA-8CBC-E9F18FD91271}" type="slidenum">
              <a:rPr lang="tr-TR" smtClean="0"/>
              <a:pPr/>
              <a:t>‹#›</a:t>
            </a:fld>
            <a:endParaRPr lang="tr-TR"/>
          </a:p>
        </p:txBody>
      </p:sp>
    </p:spTree>
    <p:extLst>
      <p:ext uri="{BB962C8B-B14F-4D97-AF65-F5344CB8AC3E}">
        <p14:creationId xmlns:p14="http://schemas.microsoft.com/office/powerpoint/2010/main" xmlns="" val="587294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E6E06B51-C8CF-4DCA-AA28-F1F90EA5F2C5}" type="datetimeFigureOut">
              <a:rPr lang="tr-TR" smtClean="0"/>
              <a:pPr/>
              <a:t>18.09.2020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E3E3CF8-81E6-47AA-8CBC-E9F18FD91271}" type="slidenum">
              <a:rPr lang="tr-TR" smtClean="0"/>
              <a:pPr/>
              <a:t>‹#›</a:t>
            </a:fld>
            <a:endParaRPr lang="tr-TR"/>
          </a:p>
        </p:txBody>
      </p:sp>
    </p:spTree>
    <p:extLst>
      <p:ext uri="{BB962C8B-B14F-4D97-AF65-F5344CB8AC3E}">
        <p14:creationId xmlns:p14="http://schemas.microsoft.com/office/powerpoint/2010/main" xmlns="" val="2168894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E6E06B51-C8CF-4DCA-AA28-F1F90EA5F2C5}" type="datetimeFigureOut">
              <a:rPr lang="tr-TR" smtClean="0"/>
              <a:pPr/>
              <a:t>18.09.2020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9E3E3CF8-81E6-47AA-8CBC-E9F18FD91271}" type="slidenum">
              <a:rPr lang="tr-TR" smtClean="0"/>
              <a:pPr/>
              <a:t>‹#›</a:t>
            </a:fld>
            <a:endParaRPr lang="tr-TR"/>
          </a:p>
        </p:txBody>
      </p:sp>
    </p:spTree>
    <p:extLst>
      <p:ext uri="{BB962C8B-B14F-4D97-AF65-F5344CB8AC3E}">
        <p14:creationId xmlns:p14="http://schemas.microsoft.com/office/powerpoint/2010/main" xmlns="" val="1810026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E6E06B51-C8CF-4DCA-AA28-F1F90EA5F2C5}" type="datetimeFigureOut">
              <a:rPr lang="tr-TR" smtClean="0"/>
              <a:pPr/>
              <a:t>18.09.2020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E3E3CF8-81E6-47AA-8CBC-E9F18FD91271}" type="slidenum">
              <a:rPr lang="tr-TR" smtClean="0"/>
              <a:pPr/>
              <a:t>‹#›</a:t>
            </a:fld>
            <a:endParaRPr lang="tr-TR"/>
          </a:p>
        </p:txBody>
      </p:sp>
    </p:spTree>
    <p:extLst>
      <p:ext uri="{BB962C8B-B14F-4D97-AF65-F5344CB8AC3E}">
        <p14:creationId xmlns:p14="http://schemas.microsoft.com/office/powerpoint/2010/main" xmlns="" val="2336653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E6E06B51-C8CF-4DCA-AA28-F1F90EA5F2C5}" type="datetimeFigureOut">
              <a:rPr lang="tr-TR" smtClean="0"/>
              <a:pPr/>
              <a:t>18.09.2020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E3E3CF8-81E6-47AA-8CBC-E9F18FD91271}" type="slidenum">
              <a:rPr lang="tr-TR" smtClean="0"/>
              <a:pPr/>
              <a:t>‹#›</a:t>
            </a:fld>
            <a:endParaRPr lang="tr-TR"/>
          </a:p>
        </p:txBody>
      </p:sp>
    </p:spTree>
    <p:extLst>
      <p:ext uri="{BB962C8B-B14F-4D97-AF65-F5344CB8AC3E}">
        <p14:creationId xmlns:p14="http://schemas.microsoft.com/office/powerpoint/2010/main" xmlns="" val="1472064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E6E06B51-C8CF-4DCA-AA28-F1F90EA5F2C5}" type="datetimeFigureOut">
              <a:rPr lang="tr-TR" smtClean="0"/>
              <a:pPr/>
              <a:t>18.09.2020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E3E3CF8-81E6-47AA-8CBC-E9F18FD91271}" type="slidenum">
              <a:rPr lang="tr-TR" smtClean="0"/>
              <a:pPr/>
              <a:t>‹#›</a:t>
            </a:fld>
            <a:endParaRPr lang="tr-TR"/>
          </a:p>
        </p:txBody>
      </p:sp>
    </p:spTree>
    <p:extLst>
      <p:ext uri="{BB962C8B-B14F-4D97-AF65-F5344CB8AC3E}">
        <p14:creationId xmlns:p14="http://schemas.microsoft.com/office/powerpoint/2010/main" xmlns="" val="512698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E06B51-C8CF-4DCA-AA28-F1F90EA5F2C5}" type="datetimeFigureOut">
              <a:rPr lang="tr-TR" smtClean="0"/>
              <a:pPr/>
              <a:t>18.09.2020</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3E3CF8-81E6-47AA-8CBC-E9F18FD91271}" type="slidenum">
              <a:rPr lang="tr-TR" smtClean="0"/>
              <a:pPr/>
              <a:t>‹#›</a:t>
            </a:fld>
            <a:endParaRPr lang="tr-TR"/>
          </a:p>
        </p:txBody>
      </p:sp>
    </p:spTree>
    <p:extLst>
      <p:ext uri="{BB962C8B-B14F-4D97-AF65-F5344CB8AC3E}">
        <p14:creationId xmlns:p14="http://schemas.microsoft.com/office/powerpoint/2010/main" xmlns="" val="29136102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83568" y="908720"/>
            <a:ext cx="7772400" cy="1470025"/>
          </a:xfrm>
        </p:spPr>
        <p:style>
          <a:lnRef idx="0">
            <a:schemeClr val="accent2"/>
          </a:lnRef>
          <a:fillRef idx="3">
            <a:schemeClr val="accent2"/>
          </a:fillRef>
          <a:effectRef idx="3">
            <a:schemeClr val="accent2"/>
          </a:effectRef>
          <a:fontRef idx="minor">
            <a:schemeClr val="lt1"/>
          </a:fontRef>
        </p:style>
        <p:txBody>
          <a:bodyPr/>
          <a:lstStyle/>
          <a:p>
            <a:r>
              <a:rPr lang="tr-TR" b="1" dirty="0" smtClean="0">
                <a:effectLst>
                  <a:outerShdw blurRad="38100" dist="38100" dir="2700000" algn="tl">
                    <a:srgbClr val="000000">
                      <a:alpha val="43137"/>
                    </a:srgbClr>
                  </a:outerShdw>
                </a:effectLst>
              </a:rPr>
              <a:t>KASTAMONU İL MİLLİ EĞİTİM MÜDÜRLÜĞÜ</a:t>
            </a:r>
            <a:endParaRPr lang="tr-TR" b="1" dirty="0">
              <a:effectLst>
                <a:outerShdw blurRad="38100" dist="38100" dir="2700000" algn="tl">
                  <a:srgbClr val="000000">
                    <a:alpha val="43137"/>
                  </a:srgbClr>
                </a:outerShdw>
              </a:effectLst>
            </a:endParaRPr>
          </a:p>
        </p:txBody>
      </p:sp>
      <p:sp>
        <p:nvSpPr>
          <p:cNvPr id="3" name="Alt Başlık 2"/>
          <p:cNvSpPr>
            <a:spLocks noGrp="1"/>
          </p:cNvSpPr>
          <p:nvPr>
            <p:ph type="subTitle" idx="1"/>
          </p:nvPr>
        </p:nvSpPr>
        <p:spPr>
          <a:xfrm>
            <a:off x="1371600" y="3886200"/>
            <a:ext cx="6656784" cy="838944"/>
          </a:xfrm>
        </p:spPr>
        <p:style>
          <a:lnRef idx="0">
            <a:schemeClr val="accent1"/>
          </a:lnRef>
          <a:fillRef idx="3">
            <a:schemeClr val="accent1"/>
          </a:fillRef>
          <a:effectRef idx="3">
            <a:schemeClr val="accent1"/>
          </a:effectRef>
          <a:fontRef idx="minor">
            <a:schemeClr val="lt1"/>
          </a:fontRef>
        </p:style>
        <p:txBody>
          <a:bodyPr/>
          <a:lstStyle/>
          <a:p>
            <a:r>
              <a:rPr lang="tr-TR"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İŞYERİ SAĞLIĞI VE GÜVENLİĞİ BİRİMİ</a:t>
            </a:r>
            <a:endParaRPr lang="tr-TR"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xmlns="" val="3996246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692696"/>
            <a:ext cx="5328592" cy="5760640"/>
          </a:xfrm>
        </p:spPr>
        <p:style>
          <a:lnRef idx="1">
            <a:schemeClr val="accent5"/>
          </a:lnRef>
          <a:fillRef idx="2">
            <a:schemeClr val="accent5"/>
          </a:fillRef>
          <a:effectRef idx="1">
            <a:schemeClr val="accent5"/>
          </a:effectRef>
          <a:fontRef idx="minor">
            <a:schemeClr val="dk1"/>
          </a:fontRef>
        </p:style>
        <p:txBody>
          <a:bodyPr>
            <a:normAutofit fontScale="85000" lnSpcReduction="20000"/>
          </a:bodyPr>
          <a:lstStyle/>
          <a:p>
            <a:pPr algn="ctr"/>
            <a:r>
              <a:rPr lang="tr-TR" b="1" dirty="0" smtClean="0">
                <a:effectLst>
                  <a:outerShdw blurRad="38100" dist="38100" dir="2700000" algn="tl">
                    <a:srgbClr val="000000">
                      <a:alpha val="43137"/>
                    </a:srgbClr>
                  </a:outerShdw>
                </a:effectLst>
              </a:rPr>
              <a:t>Her servis tamamlandıktan sonra sık dokunulan yüzeyler, kapı kolları, kol dayama, kolçaklar, tutacaklar cam açma düğmeleri, emniyet kemeri tokaları önce su ve deterjanlı bezle silinmeli daha sonra 1/100 oranında sulandırılmış Sodyum </a:t>
            </a:r>
            <a:r>
              <a:rPr lang="tr-TR" b="1" dirty="0" err="1" smtClean="0">
                <a:effectLst>
                  <a:outerShdw blurRad="38100" dist="38100" dir="2700000" algn="tl">
                    <a:srgbClr val="000000">
                      <a:alpha val="43137"/>
                    </a:srgbClr>
                  </a:outerShdw>
                </a:effectLst>
              </a:rPr>
              <a:t>Hipoklorit</a:t>
            </a:r>
            <a:r>
              <a:rPr lang="tr-TR" b="1" dirty="0" smtClean="0">
                <a:effectLst>
                  <a:outerShdw blurRad="38100" dist="38100" dir="2700000" algn="tl">
                    <a:srgbClr val="000000">
                      <a:alpha val="43137"/>
                    </a:srgbClr>
                  </a:outerShdw>
                </a:effectLst>
              </a:rPr>
              <a:t> CAS No 76 81-52 - 9 veya % 70 </a:t>
            </a:r>
            <a:r>
              <a:rPr lang="tr-TR" b="1" dirty="0" err="1" smtClean="0">
                <a:effectLst>
                  <a:outerShdw blurRad="38100" dist="38100" dir="2700000" algn="tl">
                    <a:srgbClr val="000000">
                      <a:alpha val="43137"/>
                    </a:srgbClr>
                  </a:outerShdw>
                </a:effectLst>
              </a:rPr>
              <a:t>lik</a:t>
            </a:r>
            <a:r>
              <a:rPr lang="tr-TR" b="1" dirty="0" smtClean="0">
                <a:effectLst>
                  <a:outerShdw blurRad="38100" dist="38100" dir="2700000" algn="tl">
                    <a:srgbClr val="000000">
                      <a:alpha val="43137"/>
                    </a:srgbClr>
                  </a:outerShdw>
                </a:effectLst>
              </a:rPr>
              <a:t> alkol ile dezenfekte edilmelidir. </a:t>
            </a:r>
          </a:p>
          <a:p>
            <a:pPr algn="ctr"/>
            <a:r>
              <a:rPr lang="tr-TR" b="1" dirty="0" smtClean="0">
                <a:effectLst>
                  <a:outerShdw blurRad="38100" dist="38100" dir="2700000" algn="tl">
                    <a:srgbClr val="000000">
                      <a:alpha val="43137"/>
                    </a:srgbClr>
                  </a:outerShdw>
                </a:effectLst>
              </a:rPr>
              <a:t>Temizlik ve Dezenfeksiyon Sağlık Bakanlığı ruhsatlı dezenfektanlarla yolcu olmadığı durumlarda yapılmalı ve sonrasında en az 1 saat bekleyip havalandırılmalıdır.</a:t>
            </a:r>
          </a:p>
        </p:txBody>
      </p:sp>
      <p:pic>
        <p:nvPicPr>
          <p:cNvPr id="4" name="Resim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084168" y="1988840"/>
            <a:ext cx="2619375" cy="1743075"/>
          </a:xfrm>
          <a:prstGeom prst="rect">
            <a:avLst/>
          </a:prstGeom>
        </p:spPr>
      </p:pic>
    </p:spTree>
    <p:extLst>
      <p:ext uri="{BB962C8B-B14F-4D97-AF65-F5344CB8AC3E}">
        <p14:creationId xmlns:p14="http://schemas.microsoft.com/office/powerpoint/2010/main" xmlns="" val="42694579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5301208"/>
            <a:ext cx="8712968" cy="1368152"/>
          </a:xfrm>
        </p:spPr>
        <p:style>
          <a:lnRef idx="1">
            <a:schemeClr val="accent2"/>
          </a:lnRef>
          <a:fillRef idx="3">
            <a:schemeClr val="accent2"/>
          </a:fillRef>
          <a:effectRef idx="2">
            <a:schemeClr val="accent2"/>
          </a:effectRef>
          <a:fontRef idx="minor">
            <a:schemeClr val="lt1"/>
          </a:fontRef>
        </p:style>
        <p:txBody>
          <a:bodyPr>
            <a:normAutofit fontScale="92500" lnSpcReduction="10000"/>
          </a:bodyPr>
          <a:lstStyle/>
          <a:p>
            <a:pPr algn="ctr"/>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Servis Araçlarının Düzenli olarak Temizlik / dezenfeksiyonlarının yapılması için bir planlama oluşturulması gerekmektedir.</a:t>
            </a:r>
          </a:p>
        </p:txBody>
      </p:sp>
    </p:spTree>
    <p:extLst>
      <p:ext uri="{BB962C8B-B14F-4D97-AF65-F5344CB8AC3E}">
        <p14:creationId xmlns:p14="http://schemas.microsoft.com/office/powerpoint/2010/main" xmlns="" val="3922486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20017" y="5313218"/>
            <a:ext cx="8003232" cy="1540768"/>
          </a:xfrm>
        </p:spPr>
        <p:style>
          <a:lnRef idx="1">
            <a:schemeClr val="accent2"/>
          </a:lnRef>
          <a:fillRef idx="2">
            <a:schemeClr val="accent2"/>
          </a:fillRef>
          <a:effectRef idx="1">
            <a:schemeClr val="accent2"/>
          </a:effectRef>
          <a:fontRef idx="minor">
            <a:schemeClr val="dk1"/>
          </a:fontRef>
        </p:style>
        <p:txBody>
          <a:bodyPr>
            <a:normAutofit fontScale="85000" lnSpcReduction="20000"/>
          </a:bodyPr>
          <a:lstStyle/>
          <a:p>
            <a:pPr algn="ctr"/>
            <a:r>
              <a:rPr lang="tr-TR" b="1" dirty="0" smtClean="0"/>
              <a:t>Tekstil malzemelerinin (Koltuk Döşemeleri), ortak temas noktaları (Kolçaklar, tutacaklar, cam kenarları, emniyet kemerleri  vb.)  ve malzemelerin daha sık temizlenmesi sağlanmalıdır. </a:t>
            </a:r>
            <a:endParaRPr lang="tr-TR" b="1" dirty="0"/>
          </a:p>
        </p:txBody>
      </p:sp>
    </p:spTree>
    <p:extLst>
      <p:ext uri="{BB962C8B-B14F-4D97-AF65-F5344CB8AC3E}">
        <p14:creationId xmlns:p14="http://schemas.microsoft.com/office/powerpoint/2010/main" xmlns="" val="32524334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404664"/>
            <a:ext cx="8136904" cy="1512168"/>
          </a:xfrm>
        </p:spPr>
        <p:style>
          <a:lnRef idx="1">
            <a:schemeClr val="accent5"/>
          </a:lnRef>
          <a:fillRef idx="2">
            <a:schemeClr val="accent5"/>
          </a:fillRef>
          <a:effectRef idx="1">
            <a:schemeClr val="accent5"/>
          </a:effectRef>
          <a:fontRef idx="minor">
            <a:schemeClr val="dk1"/>
          </a:fontRef>
        </p:style>
        <p:txBody>
          <a:bodyPr>
            <a:normAutofit fontScale="85000" lnSpcReduction="10000"/>
          </a:bodyPr>
          <a:lstStyle/>
          <a:p>
            <a:r>
              <a:rPr lang="tr-TR" b="1" dirty="0" smtClean="0">
                <a:effectLst>
                  <a:outerShdw blurRad="38100" dist="38100" dir="2700000" algn="tl">
                    <a:srgbClr val="000000">
                      <a:alpha val="43137"/>
                    </a:srgbClr>
                  </a:outerShdw>
                </a:effectLst>
              </a:rPr>
              <a:t>Plan / programa uygun düzenli olarak temizlik ve dezenfeksiyon yapılmalı temizlik ve dezenfeksiyon yapıldığı kontrol çizelgeleri ile kayıt altına alınmalıdır.</a:t>
            </a:r>
            <a:endParaRPr lang="tr-TR" b="1" dirty="0">
              <a:effectLst>
                <a:outerShdw blurRad="38100" dist="38100" dir="2700000" algn="tl">
                  <a:srgbClr val="000000">
                    <a:alpha val="43137"/>
                  </a:srgbClr>
                </a:outerShdw>
              </a:effectLst>
            </a:endParaRPr>
          </a:p>
        </p:txBody>
      </p:sp>
      <p:pic>
        <p:nvPicPr>
          <p:cNvPr id="6" name="Resim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27584" y="2060847"/>
            <a:ext cx="7632848" cy="4220813"/>
          </a:xfrm>
          <a:prstGeom prst="rect">
            <a:avLst/>
          </a:prstGeom>
        </p:spPr>
      </p:pic>
    </p:spTree>
    <p:extLst>
      <p:ext uri="{BB962C8B-B14F-4D97-AF65-F5344CB8AC3E}">
        <p14:creationId xmlns:p14="http://schemas.microsoft.com/office/powerpoint/2010/main" xmlns="" val="30148945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5536" y="260648"/>
            <a:ext cx="8748464" cy="68799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530284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2000" r="-22000"/>
          </a:stretch>
        </a:blip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755576" y="4509120"/>
            <a:ext cx="8219256" cy="1972816"/>
          </a:xfrm>
        </p:spPr>
        <p:style>
          <a:lnRef idx="1">
            <a:schemeClr val="accent4"/>
          </a:lnRef>
          <a:fillRef idx="3">
            <a:schemeClr val="accent4"/>
          </a:fillRef>
          <a:effectRef idx="2">
            <a:schemeClr val="accent4"/>
          </a:effectRef>
          <a:fontRef idx="minor">
            <a:schemeClr val="lt1"/>
          </a:fontRef>
        </p:style>
        <p:txBody>
          <a:bodyPr>
            <a:normAutofit lnSpcReduction="10000"/>
          </a:bodyPr>
          <a:lstStyle/>
          <a:p>
            <a:pPr algn="ctr"/>
            <a:r>
              <a:rPr lang="tr-TR" b="1" dirty="0" smtClean="0">
                <a:effectLst>
                  <a:outerShdw blurRad="38100" dist="38100" dir="2700000" algn="tl">
                    <a:srgbClr val="000000">
                      <a:alpha val="43137"/>
                    </a:srgbClr>
                  </a:outerShdw>
                </a:effectLst>
              </a:rPr>
              <a:t>Servis görevlilerinin ( Servis şoförleri ve rehber personeli vb.) genel hijyen kuralları ve salgın durumlarına özgü önlemlere (maske vb.) riayet etmeleri sağlanmalıdır.</a:t>
            </a:r>
            <a:endParaRPr lang="tr-TR"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5344613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4005064"/>
            <a:ext cx="8003232" cy="2337123"/>
          </a:xfrm>
        </p:spPr>
        <p:style>
          <a:lnRef idx="0">
            <a:schemeClr val="accent1"/>
          </a:lnRef>
          <a:fillRef idx="3">
            <a:schemeClr val="accent1"/>
          </a:fillRef>
          <a:effectRef idx="3">
            <a:schemeClr val="accent1"/>
          </a:effectRef>
          <a:fontRef idx="minor">
            <a:schemeClr val="lt1"/>
          </a:fontRef>
        </p:style>
        <p:txBody>
          <a:bodyPr>
            <a:normAutofit fontScale="85000" lnSpcReduction="10000"/>
          </a:bodyPr>
          <a:lstStyle/>
          <a:p>
            <a:pPr algn="ctr"/>
            <a:r>
              <a:rPr lang="tr-TR" b="1" dirty="0" smtClean="0">
                <a:effectLst>
                  <a:outerShdw blurRad="38100" dist="38100" dir="2700000" algn="tl">
                    <a:srgbClr val="000000">
                      <a:alpha val="43137"/>
                    </a:srgbClr>
                  </a:outerShdw>
                </a:effectLst>
              </a:rPr>
              <a:t>Salgın hastalık (COVID-19 vb.) durumlarında, servis aracında bulunan öğretmen, öğrenci ve diğer kişilerin sağlık otoritelerince belirlenen KKD (maske takılması vb.) kullanımı için gerekli önlemler (maskesi olmayanlar için araçlarda maske bulundurulması vb.) tedbirler alınmalıdır.</a:t>
            </a:r>
            <a:endParaRPr lang="tr-TR" b="1" dirty="0">
              <a:effectLst>
                <a:outerShdw blurRad="38100" dist="38100" dir="2700000" algn="tl">
                  <a:srgbClr val="000000">
                    <a:alpha val="43137"/>
                  </a:srgbClr>
                </a:outerShdw>
              </a:effectLst>
            </a:endParaRPr>
          </a:p>
        </p:txBody>
      </p:sp>
      <p:pic>
        <p:nvPicPr>
          <p:cNvPr id="4" name="Resim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3370" y="116632"/>
            <a:ext cx="2466274" cy="1656184"/>
          </a:xfrm>
          <a:prstGeom prst="rect">
            <a:avLst/>
          </a:prstGeom>
        </p:spPr>
      </p:pic>
    </p:spTree>
    <p:extLst>
      <p:ext uri="{BB962C8B-B14F-4D97-AF65-F5344CB8AC3E}">
        <p14:creationId xmlns:p14="http://schemas.microsoft.com/office/powerpoint/2010/main" xmlns="" val="26455811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20000">
              <a:srgbClr val="000040"/>
            </a:gs>
            <a:gs pos="50000">
              <a:srgbClr val="400040"/>
            </a:gs>
            <a:gs pos="75000">
              <a:srgbClr val="8F0040"/>
            </a:gs>
            <a:gs pos="89999">
              <a:srgbClr val="F27300"/>
            </a:gs>
            <a:gs pos="100000">
              <a:srgbClr val="FFBF00"/>
            </a:gs>
          </a:gsLst>
          <a:lin ang="5400000" scaled="0"/>
        </a:gra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4077072"/>
            <a:ext cx="8147248" cy="2620888"/>
          </a:xfrm>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algn="ctr"/>
            <a:r>
              <a:rPr lang="tr-TR" b="1" dirty="0" smtClean="0">
                <a:effectLst>
                  <a:outerShdw blurRad="38100" dist="38100" dir="2700000" algn="tl">
                    <a:srgbClr val="000000">
                      <a:alpha val="43137"/>
                    </a:srgbClr>
                  </a:outerShdw>
                </a:effectLst>
              </a:rPr>
              <a:t>Servis araçlarında uygun yerlere salgın hastalık dönemlerine özgü kurallar (sosyal mesafe, maske kullanımı, el temizliği ile enfeksiyon yayılmasını önlemenin yollarını açıklayan bilgilendirme amaçlı afişler, posterler, tabela, uyarı işaretler asılmalıdır.</a:t>
            </a:r>
            <a:endParaRPr lang="tr-TR" b="1" dirty="0">
              <a:effectLst>
                <a:outerShdw blurRad="38100" dist="38100" dir="2700000" algn="tl">
                  <a:srgbClr val="000000">
                    <a:alpha val="43137"/>
                  </a:srgbClr>
                </a:outerShdw>
              </a:effectLst>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8772" y="185517"/>
            <a:ext cx="2419469" cy="1728192"/>
          </a:xfrm>
          <a:prstGeom prst="rect">
            <a:avLst/>
          </a:prstGeom>
        </p:spPr>
      </p:pic>
      <p:pic>
        <p:nvPicPr>
          <p:cNvPr id="6" name="Resim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915816" y="313509"/>
            <a:ext cx="2857500" cy="1600200"/>
          </a:xfrm>
          <a:prstGeom prst="rect">
            <a:avLst/>
          </a:prstGeom>
        </p:spPr>
      </p:pic>
      <p:pic>
        <p:nvPicPr>
          <p:cNvPr id="7" name="Resim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516216" y="119270"/>
            <a:ext cx="2533650" cy="1809750"/>
          </a:xfrm>
          <a:prstGeom prst="rect">
            <a:avLst/>
          </a:prstGeom>
        </p:spPr>
      </p:pic>
      <p:pic>
        <p:nvPicPr>
          <p:cNvPr id="8" name="Resim 7"/>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62935" y="2060848"/>
            <a:ext cx="1296144" cy="1947757"/>
          </a:xfrm>
          <a:prstGeom prst="rect">
            <a:avLst/>
          </a:prstGeom>
        </p:spPr>
      </p:pic>
      <p:pic>
        <p:nvPicPr>
          <p:cNvPr id="9" name="Resim 8"/>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4499992" y="1746610"/>
            <a:ext cx="2244483" cy="2244483"/>
          </a:xfrm>
          <a:prstGeom prst="rect">
            <a:avLst/>
          </a:prstGeom>
        </p:spPr>
      </p:pic>
    </p:spTree>
    <p:extLst>
      <p:ext uri="{BB962C8B-B14F-4D97-AF65-F5344CB8AC3E}">
        <p14:creationId xmlns:p14="http://schemas.microsoft.com/office/powerpoint/2010/main" xmlns="" val="1147467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3573016"/>
            <a:ext cx="8219256" cy="2908920"/>
          </a:xfrm>
        </p:spPr>
        <p:style>
          <a:lnRef idx="1">
            <a:schemeClr val="accent2"/>
          </a:lnRef>
          <a:fillRef idx="3">
            <a:schemeClr val="accent2"/>
          </a:fillRef>
          <a:effectRef idx="2">
            <a:schemeClr val="accent2"/>
          </a:effectRef>
          <a:fontRef idx="minor">
            <a:schemeClr val="lt1"/>
          </a:fontRef>
        </p:style>
        <p:txBody>
          <a:bodyPr>
            <a:normAutofit lnSpcReduction="10000"/>
          </a:bodyPr>
          <a:lstStyle/>
          <a:p>
            <a:pPr algn="ctr"/>
            <a:r>
              <a:rPr lang="tr-TR" b="1" dirty="0" smtClean="0">
                <a:effectLst>
                  <a:outerShdw blurRad="38100" dist="38100" dir="2700000" algn="tl">
                    <a:srgbClr val="000000">
                      <a:alpha val="43137"/>
                    </a:srgbClr>
                  </a:outerShdw>
                </a:effectLst>
              </a:rPr>
              <a:t>Salgın hastalık (COVID-19 vb.) dönemlerine özgü sağlık otoritelerince hastalık belirtilerinin tespiti amacıyla belirlenen kuralların (ateş ölçümü vb.) uygulanması ve uygun olmayan öğrencilerin servise alınmayıp velilerine bildirilmesi sağlanmalıdır.</a:t>
            </a:r>
            <a:endParaRPr lang="tr-TR"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42281910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3805064"/>
            <a:ext cx="8363272" cy="3052936"/>
          </a:xfrm>
        </p:spPr>
        <p:style>
          <a:lnRef idx="1">
            <a:schemeClr val="accent3"/>
          </a:lnRef>
          <a:fillRef idx="2">
            <a:schemeClr val="accent3"/>
          </a:fillRef>
          <a:effectRef idx="1">
            <a:schemeClr val="accent3"/>
          </a:effectRef>
          <a:fontRef idx="minor">
            <a:schemeClr val="dk1"/>
          </a:fontRef>
        </p:style>
        <p:txBody>
          <a:bodyPr/>
          <a:lstStyle/>
          <a:p>
            <a:pPr algn="ctr"/>
            <a:r>
              <a:rPr lang="tr-TR" b="1" dirty="0" smtClean="0">
                <a:effectLst>
                  <a:outerShdw blurRad="38100" dist="38100" dir="2700000" algn="tl">
                    <a:srgbClr val="000000">
                      <a:alpha val="43137"/>
                    </a:srgbClr>
                  </a:outerShdw>
                </a:effectLst>
              </a:rPr>
              <a:t>Servis araçlarının salgın hastalık (COVID-19) dönemlerine özgü, sağlık otoritelerince belirlenmiş önlemlere (kapasite kullanımı, fiziksel mesafeye göre yerleşim vb.) uygun hizmet vermeleri sağlanmalıdır.</a:t>
            </a:r>
          </a:p>
        </p:txBody>
      </p:sp>
    </p:spTree>
    <p:extLst>
      <p:ext uri="{BB962C8B-B14F-4D97-AF65-F5344CB8AC3E}">
        <p14:creationId xmlns:p14="http://schemas.microsoft.com/office/powerpoint/2010/main" xmlns="" val="7826786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descr="Ekran Kırpma"/>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457200" y="2251099"/>
            <a:ext cx="8229600" cy="3224164"/>
          </a:xfrm>
        </p:spPr>
      </p:pic>
      <p:pic>
        <p:nvPicPr>
          <p:cNvPr id="5" name="Resim 4" descr="Ekran Kırpma"/>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99592" y="260648"/>
            <a:ext cx="3025731" cy="1420343"/>
          </a:xfrm>
          <a:prstGeom prst="rect">
            <a:avLst/>
          </a:prstGeom>
        </p:spPr>
      </p:pic>
    </p:spTree>
    <p:extLst>
      <p:ext uri="{BB962C8B-B14F-4D97-AF65-F5344CB8AC3E}">
        <p14:creationId xmlns:p14="http://schemas.microsoft.com/office/powerpoint/2010/main" xmlns="" val="1331123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220072" y="635286"/>
            <a:ext cx="3744416" cy="5458010"/>
          </a:xfrm>
        </p:spPr>
        <p:style>
          <a:lnRef idx="0">
            <a:schemeClr val="accent5"/>
          </a:lnRef>
          <a:fillRef idx="3">
            <a:schemeClr val="accent5"/>
          </a:fillRef>
          <a:effectRef idx="3">
            <a:schemeClr val="accent5"/>
          </a:effectRef>
          <a:fontRef idx="minor">
            <a:schemeClr val="lt1"/>
          </a:fontRef>
        </p:style>
        <p:txBody>
          <a:bodyPr>
            <a:normAutofit lnSpcReduction="10000"/>
          </a:bodyPr>
          <a:lstStyle/>
          <a:p>
            <a:pPr algn="ctr"/>
            <a:r>
              <a:rPr lang="tr-TR" b="1" dirty="0" smtClean="0">
                <a:effectLst>
                  <a:outerShdw blurRad="38100" dist="38100" dir="2700000" algn="tl">
                    <a:srgbClr val="000000">
                      <a:alpha val="43137"/>
                    </a:srgbClr>
                  </a:outerShdw>
                </a:effectLst>
              </a:rPr>
              <a:t>Araç içerisinde öğrencilerin ve servis personelinin rahat ulaşabileceği noktaya % 70 alkol içeren el antiseptiği yerleştirilmeli ve öğrencilerin ellerini dezenfekte etmeleri sağlanmalıdır. </a:t>
            </a:r>
            <a:endParaRPr lang="tr-TR" b="1" dirty="0">
              <a:effectLst>
                <a:outerShdw blurRad="38100" dist="38100" dir="2700000" algn="tl">
                  <a:srgbClr val="000000">
                    <a:alpha val="43137"/>
                  </a:srgbClr>
                </a:outerShdw>
              </a:effectLst>
            </a:endParaRPr>
          </a:p>
        </p:txBody>
      </p:sp>
      <p:pic>
        <p:nvPicPr>
          <p:cNvPr id="4" name="Resim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915816" y="3717032"/>
            <a:ext cx="1728192" cy="2664296"/>
          </a:xfrm>
          <a:prstGeom prst="rect">
            <a:avLst/>
          </a:prstGeom>
        </p:spPr>
      </p:pic>
      <p:pic>
        <p:nvPicPr>
          <p:cNvPr id="5" name="Resim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79512" y="404664"/>
            <a:ext cx="2533650" cy="18097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xmlns="" val="40335656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4" name="İçerik Yer Tutucusu 3"/>
          <p:cNvPicPr>
            <a:picLocks noGrp="1" noChangeAspect="1"/>
          </p:cNvPicPr>
          <p:nvPr>
            <p:ph sz="half" idx="1"/>
          </p:nvPr>
        </p:nvPicPr>
        <p:blipFill>
          <a:blip r:embed="rId2">
            <a:extLst>
              <a:ext uri="{BEBA8EAE-BF5A-486C-A8C5-ECC9F3942E4B}">
                <a14:imgProps xmlns:a14="http://schemas.microsoft.com/office/drawing/2010/main" xmlns="">
                  <a14:imgLayer r:embed="rId3">
                    <a14:imgEffect>
                      <a14:brightnessContrast bright="-20000" contrast="-40000"/>
                    </a14:imgEffect>
                  </a14:imgLayer>
                </a14:imgProps>
              </a:ext>
              <a:ext uri="{28A0092B-C50C-407E-A947-70E740481C1C}">
                <a14:useLocalDpi xmlns:a14="http://schemas.microsoft.com/office/drawing/2010/main" xmlns="" val="0"/>
              </a:ext>
            </a:extLst>
          </a:blip>
          <a:stretch>
            <a:fillRect/>
          </a:stretch>
        </p:blipFill>
        <p:spPr>
          <a:xfrm>
            <a:off x="971600" y="332656"/>
            <a:ext cx="3019734" cy="452596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İçerik Yer Tutucusu 5"/>
          <p:cNvSpPr>
            <a:spLocks noGrp="1"/>
          </p:cNvSpPr>
          <p:nvPr>
            <p:ph sz="half" idx="2"/>
          </p:nvPr>
        </p:nvSpPr>
        <p:spPr>
          <a:xfrm>
            <a:off x="4648200" y="1600200"/>
            <a:ext cx="3308176" cy="4637112"/>
          </a:xfrm>
        </p:spPr>
        <p:style>
          <a:lnRef idx="1">
            <a:schemeClr val="accent2"/>
          </a:lnRef>
          <a:fillRef idx="3">
            <a:schemeClr val="accent2"/>
          </a:fillRef>
          <a:effectRef idx="2">
            <a:schemeClr val="accent2"/>
          </a:effectRef>
          <a:fontRef idx="minor">
            <a:schemeClr val="lt1"/>
          </a:fontRef>
        </p:style>
        <p:txBody>
          <a:bodyPr>
            <a:noAutofit/>
          </a:bodyPr>
          <a:lstStyle/>
          <a:p>
            <a:pPr marL="0" indent="0" algn="ctr">
              <a:buNone/>
            </a:pPr>
            <a:r>
              <a:rPr lang="tr-TR" b="1" dirty="0" smtClean="0">
                <a:effectLst>
                  <a:outerShdw blurRad="38100" dist="38100" dir="2700000" algn="tl">
                    <a:srgbClr val="000000">
                      <a:alpha val="43137"/>
                    </a:srgbClr>
                  </a:outerShdw>
                </a:effectLst>
              </a:rPr>
              <a:t>Araç içerisinde maske,  eldiven gibi atık malzemelerin atılacağı el değmeden açılabilen kapaklı atık kumbarası bulundurulması gerekmektedir.</a:t>
            </a:r>
            <a:endParaRPr lang="tr-TR"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6892998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3568" y="4293096"/>
            <a:ext cx="8280920" cy="1800200"/>
          </a:xfrm>
        </p:spPr>
        <p:style>
          <a:lnRef idx="3">
            <a:schemeClr val="lt1"/>
          </a:lnRef>
          <a:fillRef idx="1">
            <a:schemeClr val="accent2"/>
          </a:fillRef>
          <a:effectRef idx="1">
            <a:schemeClr val="accent2"/>
          </a:effectRef>
          <a:fontRef idx="minor">
            <a:schemeClr val="lt1"/>
          </a:fontRef>
        </p:style>
        <p:txBody>
          <a:bodyPr>
            <a:normAutofit fontScale="85000" lnSpcReduction="10000"/>
          </a:bodyPr>
          <a:lstStyle/>
          <a:p>
            <a:pPr algn="ctr"/>
            <a:r>
              <a:rPr lang="tr-TR" b="1" dirty="0" smtClean="0">
                <a:effectLst>
                  <a:outerShdw blurRad="38100" dist="38100" dir="2700000" algn="tl">
                    <a:srgbClr val="000000">
                      <a:alpha val="43137"/>
                    </a:srgbClr>
                  </a:outerShdw>
                </a:effectLst>
              </a:rPr>
              <a:t>Servis hizmeti, kuruluş dışı tedarikçiler tarafından sağlanıyor ise, belirlenen önlemlerin alındığı ve dezenfeksiyonun yapıldığı SERVİS KULLANIM TALİMATI ile güvence altına alınmalıdır.</a:t>
            </a:r>
            <a:endParaRPr lang="tr-TR"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5289920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742950" indent="-742950">
              <a:buFont typeface="+mj-lt"/>
              <a:buAutoNum type="arabicPeriod"/>
            </a:pPr>
            <a:r>
              <a:rPr lang="tr-TR" sz="4000" b="1" dirty="0" smtClean="0"/>
              <a:t>Servis şoförleri ve rehberlik personeli kişisel hijyen kurallarına uygun şekilde hareket etmelidir.</a:t>
            </a:r>
          </a:p>
          <a:p>
            <a:pPr marL="742950" indent="-742950">
              <a:buFont typeface="+mj-lt"/>
              <a:buAutoNum type="arabicPeriod"/>
            </a:pPr>
            <a:r>
              <a:rPr lang="tr-TR" sz="4000" b="1" dirty="0" smtClean="0"/>
              <a:t>Öğrenciler ve personel servise binerken ve inerken sosyal mesafe kuralına uygun davranmalıdır.</a:t>
            </a:r>
          </a:p>
          <a:p>
            <a:endParaRPr lang="tr-TR" sz="4000" b="1"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67616" y="258060"/>
            <a:ext cx="7560841" cy="15412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5004132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514350" indent="-514350" algn="just">
              <a:buFont typeface="+mj-lt"/>
              <a:buAutoNum type="arabicPeriod" startAt="3"/>
            </a:pPr>
            <a:r>
              <a:rPr lang="tr-TR" b="1" dirty="0" smtClean="0"/>
              <a:t>Sosyal mesafe kuralını bozulmaması için önlemler alınmalıdır salgın hastalık belirtileri ateş, öksürük, burun akıntısı, nefes darlığı vb. olanların maske takması sağlanmalı belirti gösteren öğrenci ise öğrencinin velisi bilgilendirilerek sağlık merkezine yönlendirmelidir.</a:t>
            </a:r>
            <a:endParaRPr lang="tr-TR"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88988" y="188640"/>
            <a:ext cx="7566025" cy="1543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884008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514350" indent="-514350">
              <a:buFont typeface="+mj-lt"/>
              <a:buAutoNum type="arabicPeriod" startAt="4"/>
            </a:pPr>
            <a:r>
              <a:rPr lang="tr-TR" b="1" dirty="0" smtClean="0">
                <a:effectLst>
                  <a:outerShdw blurRad="38100" dist="38100" dir="2700000" algn="tl">
                    <a:srgbClr val="000000">
                      <a:alpha val="43137"/>
                    </a:srgbClr>
                  </a:outerShdw>
                </a:effectLst>
              </a:rPr>
              <a:t>Koltuklara numara verilmeli evden alınma sırasına göre her öğrencinin hangi koltuğu kullanacağı sabit hale getirilmelidir.</a:t>
            </a:r>
          </a:p>
          <a:p>
            <a:pPr marL="514350" indent="-514350">
              <a:buFont typeface="+mj-lt"/>
              <a:buAutoNum type="arabicPeriod" startAt="4"/>
            </a:pPr>
            <a:r>
              <a:rPr lang="tr-TR" b="1" dirty="0" smtClean="0">
                <a:effectLst>
                  <a:outerShdw blurRad="38100" dist="38100" dir="2700000" algn="tl">
                    <a:srgbClr val="000000">
                      <a:alpha val="43137"/>
                    </a:srgbClr>
                  </a:outerShdw>
                </a:effectLst>
              </a:rPr>
              <a:t>Koltuk numarasına göre oturma listesi oluşturulmalı ve her öğrencinin kuruluşa gidiş ve dönüşlerde her gün kendisine ayrılmış sabit koltukta seyahat etmesi sağlanmalıdır.</a:t>
            </a:r>
          </a:p>
          <a:p>
            <a:endParaRPr lang="tr-TR" dirty="0" smtClean="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71600" y="260648"/>
            <a:ext cx="7566025" cy="1543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08773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514350" indent="-514350">
              <a:buFont typeface="+mj-lt"/>
              <a:buAutoNum type="arabicPeriod" startAt="6"/>
            </a:pPr>
            <a:r>
              <a:rPr lang="tr-TR" b="1" dirty="0" smtClean="0">
                <a:effectLst>
                  <a:outerShdw blurRad="38100" dist="38100" dir="2700000" algn="tl">
                    <a:srgbClr val="000000">
                      <a:alpha val="43137"/>
                    </a:srgbClr>
                  </a:outerShdw>
                </a:effectLst>
              </a:rPr>
              <a:t>Servis araçlarına oturma listesinde ismi bulunan öğrenci dışında kişi ve   yiyecek ve içecek kullandırılmamalıdır.</a:t>
            </a:r>
          </a:p>
          <a:p>
            <a:pPr marL="514350" indent="-514350">
              <a:buFont typeface="+mj-lt"/>
              <a:buAutoNum type="arabicPeriod" startAt="6"/>
            </a:pPr>
            <a:r>
              <a:rPr lang="tr-TR" b="1" dirty="0" smtClean="0">
                <a:effectLst>
                  <a:outerShdw blurRad="38100" dist="38100" dir="2700000" algn="tl">
                    <a:srgbClr val="000000">
                      <a:alpha val="43137"/>
                    </a:srgbClr>
                  </a:outerShdw>
                </a:effectLst>
              </a:rPr>
              <a:t>Servis içi temizliği gün sonun da su ve deterjan ile yapılması gerekmektedir.</a:t>
            </a:r>
          </a:p>
          <a:p>
            <a:endParaRPr lang="tr-TR"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85812" y="260648"/>
            <a:ext cx="7572375" cy="1543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4642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514350" indent="-514350">
              <a:buFont typeface="+mj-lt"/>
              <a:buAutoNum type="arabicPeriod" startAt="8"/>
            </a:pPr>
            <a:r>
              <a:rPr lang="tr-TR" b="1" dirty="0" smtClean="0">
                <a:effectLst>
                  <a:outerShdw blurRad="38100" dist="38100" dir="2700000" algn="tl">
                    <a:srgbClr val="000000">
                      <a:alpha val="43137"/>
                    </a:srgbClr>
                  </a:outerShdw>
                </a:effectLst>
              </a:rPr>
              <a:t>Klimanın iç hava sirkülasyon düğmesi kapalı olmalıdır servis araçlarının klima filtre bakımı düzenli olarak yapılmalıdır servislerde pencereler uygun olan her fırsatta açılarak servisin iç havasının temizlenmesi sağlanmalıdır.</a:t>
            </a:r>
          </a:p>
          <a:p>
            <a:endParaRPr lang="tr-T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88988" y="188640"/>
            <a:ext cx="7566025" cy="1543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37517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85000" lnSpcReduction="20000"/>
          </a:bodyPr>
          <a:lstStyle/>
          <a:p>
            <a:pPr marL="514350" indent="-514350">
              <a:buFont typeface="+mj-lt"/>
              <a:buAutoNum type="arabicPeriod" startAt="9"/>
            </a:pPr>
            <a:r>
              <a:rPr lang="tr-TR" b="1" dirty="0" smtClean="0">
                <a:effectLst>
                  <a:outerShdw blurRad="38100" dist="38100" dir="2700000" algn="tl">
                    <a:srgbClr val="000000">
                      <a:alpha val="43137"/>
                    </a:srgbClr>
                  </a:outerShdw>
                </a:effectLst>
              </a:rPr>
              <a:t>Her servis tamamlandıktan sonra sık dokunulan yüzeyler, kapı kolları, kol dayama, kolçaklar, tutacaklar cam açma düğmeleri, emniyet kemeri tokaları önce su ve deterjanlı bezle silinmeli daha sonra 1/100 oranında sulandırılmış Sodyum </a:t>
            </a:r>
            <a:r>
              <a:rPr lang="tr-TR" b="1" dirty="0" err="1" smtClean="0">
                <a:effectLst>
                  <a:outerShdw blurRad="38100" dist="38100" dir="2700000" algn="tl">
                    <a:srgbClr val="000000">
                      <a:alpha val="43137"/>
                    </a:srgbClr>
                  </a:outerShdw>
                </a:effectLst>
              </a:rPr>
              <a:t>Hipoklorit</a:t>
            </a:r>
            <a:r>
              <a:rPr lang="tr-TR" b="1" dirty="0" smtClean="0">
                <a:effectLst>
                  <a:outerShdw blurRad="38100" dist="38100" dir="2700000" algn="tl">
                    <a:srgbClr val="000000">
                      <a:alpha val="43137"/>
                    </a:srgbClr>
                  </a:outerShdw>
                </a:effectLst>
              </a:rPr>
              <a:t> CAS No 76 81-52 - 9 veya%70 </a:t>
            </a:r>
            <a:r>
              <a:rPr lang="tr-TR" b="1" dirty="0" err="1" smtClean="0">
                <a:effectLst>
                  <a:outerShdw blurRad="38100" dist="38100" dir="2700000" algn="tl">
                    <a:srgbClr val="000000">
                      <a:alpha val="43137"/>
                    </a:srgbClr>
                  </a:outerShdw>
                </a:effectLst>
              </a:rPr>
              <a:t>lik</a:t>
            </a:r>
            <a:r>
              <a:rPr lang="tr-TR" b="1" dirty="0" smtClean="0">
                <a:effectLst>
                  <a:outerShdw blurRad="38100" dist="38100" dir="2700000" algn="tl">
                    <a:srgbClr val="000000">
                      <a:alpha val="43137"/>
                    </a:srgbClr>
                  </a:outerShdw>
                </a:effectLst>
              </a:rPr>
              <a:t> alkol ile dezenfekte edilmelidir. Bu amaçla Sağlık Bakanlığı ruhsatlı dezenfektanlarda kullanılabilir temizlik yolcu olmadığı durumlarda yapılmalı ve sonrasında en az 1 dakika bekleyip havalandırılmalıdır servis hizmeti kuruluş dışı farklı bir firma tarafından sağlanıyor ise belirlenen önlemlerin alındığı ve dezenfektasyonun yapıldığı güvence altına </a:t>
            </a:r>
          </a:p>
          <a:p>
            <a:endParaRPr lang="tr-T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86431" y="260648"/>
            <a:ext cx="7566025" cy="1543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008143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smtClean="0"/>
              <a:t>TEŞEKKÜR EDERİM</a:t>
            </a:r>
            <a:endParaRPr lang="tr-TR" dirty="0"/>
          </a:p>
        </p:txBody>
      </p:sp>
    </p:spTree>
    <p:extLst>
      <p:ext uri="{BB962C8B-B14F-4D97-AF65-F5344CB8AC3E}">
        <p14:creationId xmlns:p14="http://schemas.microsoft.com/office/powerpoint/2010/main" xmlns="" val="26325026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980728"/>
            <a:ext cx="8229600" cy="4525963"/>
          </a:xfrm>
        </p:spPr>
        <p:txBody>
          <a:bodyPr>
            <a:noAutofit/>
          </a:bodyPr>
          <a:lstStyle/>
          <a:p>
            <a:pPr marL="0" indent="0" algn="ctr">
              <a:buNone/>
            </a:pPr>
            <a:r>
              <a:rPr lang="tr-TR" sz="6600" b="1" dirty="0" smtClean="0">
                <a:solidFill>
                  <a:schemeClr val="accent6">
                    <a:lumMod val="75000"/>
                  </a:schemeClr>
                </a:solidFill>
                <a:effectLst>
                  <a:outerShdw blurRad="38100" dist="38100" dir="2700000" algn="tl">
                    <a:srgbClr val="000000">
                      <a:alpha val="43137"/>
                    </a:srgbClr>
                  </a:outerShdw>
                </a:effectLst>
              </a:rPr>
              <a:t>COVİD -19 SALGIN DÖNEMİNDE ÖĞRENCİ SERVİSLERİNDE UYULMASI GEREKEN KURALLAR</a:t>
            </a:r>
            <a:endParaRPr lang="tr-TR" sz="6600" b="1" dirty="0">
              <a:solidFill>
                <a:schemeClr val="accent6">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8049639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İçerik Yer Tutucusu 7"/>
          <p:cNvSpPr>
            <a:spLocks noGrp="1"/>
          </p:cNvSpPr>
          <p:nvPr>
            <p:ph idx="1"/>
          </p:nvPr>
        </p:nvSpPr>
        <p:spPr>
          <a:xfrm>
            <a:off x="467544" y="476672"/>
            <a:ext cx="8301608" cy="5688632"/>
          </a:xfrm>
        </p:spPr>
        <p:txBody>
          <a:bodyPr>
            <a:noAutofit/>
          </a:bodyPr>
          <a:lstStyle/>
          <a:p>
            <a:pPr algn="ctr"/>
            <a:r>
              <a:rPr lang="tr-TR" sz="4000" b="1" dirty="0" smtClean="0">
                <a:solidFill>
                  <a:srgbClr val="C00000"/>
                </a:solidFill>
                <a:effectLst>
                  <a:outerShdw blurRad="38100" dist="38100" dir="2700000" algn="tl">
                    <a:srgbClr val="000000">
                      <a:alpha val="43137"/>
                    </a:srgbClr>
                  </a:outerShdw>
                </a:effectLst>
              </a:rPr>
              <a:t>Şoför, rehber personel vb. Servis görevlilerinin genel hijyen kuralları ve salgın durumlarına özgü önlemlere (maske kullanımı, sosyal mesafe, el hijyeni, hapşırık adabı) gibi  uymalarının sağlanması ve Temizlik ve Dezenfeksiyon işlemlerinin  yerine getirilmesi amacıyla hazırlanmıştır.</a:t>
            </a:r>
            <a:endParaRPr lang="tr-TR" sz="40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3900067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260648"/>
            <a:ext cx="4320480" cy="6120680"/>
          </a:xfrm>
        </p:spPr>
        <p:style>
          <a:lnRef idx="2">
            <a:schemeClr val="accent2"/>
          </a:lnRef>
          <a:fillRef idx="1">
            <a:schemeClr val="lt1"/>
          </a:fillRef>
          <a:effectRef idx="0">
            <a:schemeClr val="accent2"/>
          </a:effectRef>
          <a:fontRef idx="minor">
            <a:schemeClr val="dk1"/>
          </a:fontRef>
        </p:style>
        <p:txBody>
          <a:bodyPr>
            <a:normAutofit/>
          </a:bodyPr>
          <a:lstStyle/>
          <a:p>
            <a:pPr algn="ctr"/>
            <a:r>
              <a:rPr lang="tr-TR" b="1" dirty="0" smtClean="0">
                <a:solidFill>
                  <a:srgbClr val="C00000"/>
                </a:solidFill>
                <a:effectLst>
                  <a:outerShdw blurRad="38100" dist="38100" dir="2700000" algn="tl">
                    <a:srgbClr val="000000">
                      <a:alpha val="43137"/>
                    </a:srgbClr>
                  </a:outerShdw>
                </a:effectLst>
              </a:rPr>
              <a:t>Servis şoförleri ve rehberlik personeli kişisel hijyen kurallarına uygun şekilde hareket etmelidir.</a:t>
            </a:r>
          </a:p>
          <a:p>
            <a:pPr algn="ctr"/>
            <a:r>
              <a:rPr lang="tr-TR" b="1" dirty="0" smtClean="0">
                <a:effectLst>
                  <a:outerShdw blurRad="38100" dist="38100" dir="2700000" algn="tl">
                    <a:srgbClr val="000000">
                      <a:alpha val="43137"/>
                    </a:srgbClr>
                  </a:outerShdw>
                </a:effectLst>
              </a:rPr>
              <a:t>Öğrenciler ve personel servise binerken ve inerken sosyal mesafe kuralına uygun davranmalıdır.</a:t>
            </a:r>
          </a:p>
          <a:p>
            <a:pPr algn="ctr"/>
            <a:endParaRPr lang="tr-TR" b="1" dirty="0">
              <a:effectLst>
                <a:outerShdw blurRad="38100" dist="38100" dir="2700000" algn="tl">
                  <a:srgbClr val="000000">
                    <a:alpha val="43137"/>
                  </a:srgbClr>
                </a:outerShdw>
              </a:effectLst>
            </a:endParaRPr>
          </a:p>
        </p:txBody>
      </p:sp>
      <p:pic>
        <p:nvPicPr>
          <p:cNvPr id="5" name="Resim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148064" y="1484784"/>
            <a:ext cx="3528392" cy="3528392"/>
          </a:xfrm>
          <a:prstGeom prst="rect">
            <a:avLst/>
          </a:prstGeom>
        </p:spPr>
      </p:pic>
    </p:spTree>
    <p:extLst>
      <p:ext uri="{BB962C8B-B14F-4D97-AF65-F5344CB8AC3E}">
        <p14:creationId xmlns:p14="http://schemas.microsoft.com/office/powerpoint/2010/main" xmlns="" val="8395837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3754760" cy="6048672"/>
          </a:xfrm>
        </p:spPr>
        <p:style>
          <a:lnRef idx="3">
            <a:schemeClr val="lt1"/>
          </a:lnRef>
          <a:fillRef idx="1">
            <a:schemeClr val="accent2"/>
          </a:fillRef>
          <a:effectRef idx="1">
            <a:schemeClr val="accent2"/>
          </a:effectRef>
          <a:fontRef idx="minor">
            <a:schemeClr val="lt1"/>
          </a:fontRef>
        </p:style>
        <p:txBody>
          <a:bodyPr>
            <a:normAutofit fontScale="92500" lnSpcReduction="20000"/>
          </a:bodyPr>
          <a:lstStyle/>
          <a:p>
            <a:pPr algn="ctr"/>
            <a:r>
              <a:rPr lang="tr-TR" b="1" dirty="0" smtClean="0">
                <a:effectLst>
                  <a:outerShdw blurRad="38100" dist="38100" dir="2700000" algn="tl">
                    <a:srgbClr val="000000">
                      <a:alpha val="43137"/>
                    </a:srgbClr>
                  </a:outerShdw>
                </a:effectLst>
              </a:rPr>
              <a:t>Sosyal mesafe kuralını bozulmaması için önlemler alınmalıdır salgın hastalık belirtileri ateş, öksürük, burun akıntısı, nefes darlığı vb. olanların maske takması sağlanmalı belirti gösteren öğrenci ise öğrencinin velisi bilgilendirilerek sağlık merkezine yönlendirmelidir.</a:t>
            </a:r>
            <a:endParaRPr lang="tr-TR" b="1" dirty="0">
              <a:effectLst>
                <a:outerShdw blurRad="38100" dist="38100" dir="2700000" algn="tl">
                  <a:srgbClr val="000000">
                    <a:alpha val="43137"/>
                  </a:srgbClr>
                </a:outerShdw>
              </a:effectLst>
            </a:endParaRPr>
          </a:p>
        </p:txBody>
      </p:sp>
      <p:pic>
        <p:nvPicPr>
          <p:cNvPr id="5" name="Resim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002801" y="1484784"/>
            <a:ext cx="3528392" cy="3528392"/>
          </a:xfrm>
          <a:prstGeom prst="rect">
            <a:avLst/>
          </a:prstGeom>
        </p:spPr>
      </p:pic>
    </p:spTree>
    <p:extLst>
      <p:ext uri="{BB962C8B-B14F-4D97-AF65-F5344CB8AC3E}">
        <p14:creationId xmlns:p14="http://schemas.microsoft.com/office/powerpoint/2010/main" xmlns="" val="10402883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4042792" cy="6120680"/>
          </a:xfrm>
        </p:spPr>
        <p:style>
          <a:lnRef idx="0">
            <a:schemeClr val="accent6"/>
          </a:lnRef>
          <a:fillRef idx="3">
            <a:schemeClr val="accent6"/>
          </a:fillRef>
          <a:effectRef idx="3">
            <a:schemeClr val="accent6"/>
          </a:effectRef>
          <a:fontRef idx="minor">
            <a:schemeClr val="lt1"/>
          </a:fontRef>
        </p:style>
        <p:txBody>
          <a:bodyPr>
            <a:normAutofit fontScale="92500" lnSpcReduction="20000"/>
          </a:bodyPr>
          <a:lstStyle/>
          <a:p>
            <a:pPr algn="ctr"/>
            <a:r>
              <a:rPr lang="tr-TR" b="1" dirty="0" smtClean="0">
                <a:effectLst>
                  <a:outerShdw blurRad="38100" dist="38100" dir="2700000" algn="tl">
                    <a:srgbClr val="000000">
                      <a:alpha val="43137"/>
                    </a:srgbClr>
                  </a:outerShdw>
                </a:effectLst>
              </a:rPr>
              <a:t>Koltuklara numara verilmeli evden alınma sırasına göre her öğrencinin hangi koltuğu kullanacağı sabit hale getirilmelidir.</a:t>
            </a:r>
          </a:p>
          <a:p>
            <a:pPr algn="ctr"/>
            <a:r>
              <a:rPr lang="tr-TR" b="1" dirty="0" smtClean="0">
                <a:effectLst>
                  <a:outerShdw blurRad="38100" dist="38100" dir="2700000" algn="tl">
                    <a:srgbClr val="000000">
                      <a:alpha val="43137"/>
                    </a:srgbClr>
                  </a:outerShdw>
                </a:effectLst>
              </a:rPr>
              <a:t>Koltuk numarasına göre oturma listesi oluşturulmalı ve her öğrencinin kuruluşa gidiş ve dönüşlerde her gün kendisine ayrılmış sabit koltukta seyahat etmesi sağlanmalıdır.</a:t>
            </a:r>
          </a:p>
          <a:p>
            <a:pPr algn="ctr"/>
            <a:endParaRPr lang="tr-TR" b="1" dirty="0">
              <a:effectLst>
                <a:outerShdw blurRad="38100" dist="38100" dir="2700000" algn="tl">
                  <a:srgbClr val="000000">
                    <a:alpha val="43137"/>
                  </a:srgbClr>
                </a:outerShdw>
              </a:effectLst>
            </a:endParaRPr>
          </a:p>
        </p:txBody>
      </p:sp>
      <p:pic>
        <p:nvPicPr>
          <p:cNvPr id="5" name="Resim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292080" y="1700808"/>
            <a:ext cx="3333750" cy="3333750"/>
          </a:xfrm>
          <a:prstGeom prst="rect">
            <a:avLst/>
          </a:prstGeom>
        </p:spPr>
      </p:pic>
    </p:spTree>
    <p:extLst>
      <p:ext uri="{BB962C8B-B14F-4D97-AF65-F5344CB8AC3E}">
        <p14:creationId xmlns:p14="http://schemas.microsoft.com/office/powerpoint/2010/main" xmlns="" val="219187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404664"/>
            <a:ext cx="5760640" cy="5904656"/>
          </a:xfrm>
        </p:spPr>
        <p:style>
          <a:lnRef idx="0">
            <a:schemeClr val="accent2"/>
          </a:lnRef>
          <a:fillRef idx="3">
            <a:schemeClr val="accent2"/>
          </a:fillRef>
          <a:effectRef idx="3">
            <a:schemeClr val="accent2"/>
          </a:effectRef>
          <a:fontRef idx="minor">
            <a:schemeClr val="lt1"/>
          </a:fontRef>
        </p:style>
        <p:txBody>
          <a:bodyPr>
            <a:noAutofit/>
          </a:bodyPr>
          <a:lstStyle/>
          <a:p>
            <a:pPr algn="ctr"/>
            <a:r>
              <a:rPr lang="tr-TR" sz="4400" b="1" dirty="0" smtClean="0">
                <a:effectLst>
                  <a:outerShdw blurRad="38100" dist="38100" dir="2700000" algn="tl">
                    <a:srgbClr val="000000">
                      <a:alpha val="43137"/>
                    </a:srgbClr>
                  </a:outerShdw>
                </a:effectLst>
              </a:rPr>
              <a:t>Servis araçlarına oturma listesinde ismi bulunan öğrenci dışında kişi alınmamalı </a:t>
            </a:r>
          </a:p>
          <a:p>
            <a:pPr algn="ctr"/>
            <a:r>
              <a:rPr lang="tr-TR" sz="4400" b="1" dirty="0" smtClean="0">
                <a:effectLst>
                  <a:outerShdw blurRad="38100" dist="38100" dir="2700000" algn="tl">
                    <a:srgbClr val="000000">
                      <a:alpha val="43137"/>
                    </a:srgbClr>
                  </a:outerShdw>
                </a:effectLst>
              </a:rPr>
              <a:t>Servis aracında yeme ve içme işlemi gerçekleştirilmemelidir.</a:t>
            </a:r>
            <a:endParaRPr lang="tr-TR" sz="4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40724185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116632"/>
            <a:ext cx="4320480" cy="6264696"/>
          </a:xfrm>
        </p:spPr>
        <p:style>
          <a:lnRef idx="1">
            <a:schemeClr val="accent3"/>
          </a:lnRef>
          <a:fillRef idx="2">
            <a:schemeClr val="accent3"/>
          </a:fillRef>
          <a:effectRef idx="1">
            <a:schemeClr val="accent3"/>
          </a:effectRef>
          <a:fontRef idx="minor">
            <a:schemeClr val="dk1"/>
          </a:fontRef>
        </p:style>
        <p:txBody>
          <a:bodyPr>
            <a:normAutofit fontScale="92500" lnSpcReduction="20000"/>
          </a:bodyPr>
          <a:lstStyle/>
          <a:p>
            <a:pPr algn="ctr"/>
            <a:r>
              <a:rPr lang="tr-TR" b="1" dirty="0" smtClean="0">
                <a:effectLst>
                  <a:outerShdw blurRad="38100" dist="38100" dir="2700000" algn="tl">
                    <a:srgbClr val="000000">
                      <a:alpha val="43137"/>
                    </a:srgbClr>
                  </a:outerShdw>
                </a:effectLst>
              </a:rPr>
              <a:t>Klimanın iç hava sirkülasyon düğmesi kapalı olmalıdır servis araçlarının klima filtre bakımı düzenli olarak yapılmalıdır servislerde pencereler uygun olan her fırsatta açılarak servisin iç havasının temizlenmesi sağlanmalıdır.</a:t>
            </a:r>
          </a:p>
          <a:p>
            <a:pPr algn="ctr"/>
            <a:r>
              <a:rPr lang="es-ES" b="1" dirty="0" smtClean="0">
                <a:effectLst>
                  <a:outerShdw blurRad="38100" dist="38100" dir="2700000" algn="tl">
                    <a:srgbClr val="000000">
                      <a:alpha val="43137"/>
                    </a:srgbClr>
                  </a:outerShdw>
                </a:effectLst>
              </a:rPr>
              <a:t>Servis içi temizliğinin gün sonun da su ve deterjan ile yapılması sağlanmalıdır.</a:t>
            </a:r>
            <a:endParaRPr lang="es-ES" b="1" dirty="0">
              <a:effectLst>
                <a:outerShdw blurRad="38100" dist="38100" dir="2700000" algn="tl">
                  <a:srgbClr val="000000">
                    <a:alpha val="43137"/>
                  </a:srgbClr>
                </a:outerShdw>
              </a:effectLst>
            </a:endParaRPr>
          </a:p>
        </p:txBody>
      </p:sp>
      <p:pic>
        <p:nvPicPr>
          <p:cNvPr id="4" name="Resim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716016" y="4869160"/>
            <a:ext cx="2619375" cy="1743075"/>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436096" y="1988840"/>
            <a:ext cx="3522729" cy="2642047"/>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824027" y="362352"/>
            <a:ext cx="2403351" cy="1626487"/>
          </a:xfrm>
          <a:prstGeom prst="rect">
            <a:avLst/>
          </a:prstGeom>
        </p:spPr>
      </p:pic>
    </p:spTree>
    <p:extLst>
      <p:ext uri="{BB962C8B-B14F-4D97-AF65-F5344CB8AC3E}">
        <p14:creationId xmlns:p14="http://schemas.microsoft.com/office/powerpoint/2010/main" xmlns="" val="35204196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Ana Olay</Template>
  <TotalTime>321</TotalTime>
  <Words>834</Words>
  <Application>Microsoft Office PowerPoint</Application>
  <PresentationFormat>Ekran Gösterisi (4:3)</PresentationFormat>
  <Paragraphs>36</Paragraphs>
  <Slides>29</Slides>
  <Notes>0</Notes>
  <HiddenSlides>0</HiddenSlides>
  <MMClips>0</MMClips>
  <ScaleCrop>false</ScaleCrop>
  <HeadingPairs>
    <vt:vector size="4" baseType="variant">
      <vt:variant>
        <vt:lpstr>Tema</vt:lpstr>
      </vt:variant>
      <vt:variant>
        <vt:i4>1</vt:i4>
      </vt:variant>
      <vt:variant>
        <vt:lpstr>Slayt Başlıkları</vt:lpstr>
      </vt:variant>
      <vt:variant>
        <vt:i4>29</vt:i4>
      </vt:variant>
    </vt:vector>
  </HeadingPairs>
  <TitlesOfParts>
    <vt:vector size="30" baseType="lpstr">
      <vt:lpstr>Ofis Teması</vt:lpstr>
      <vt:lpstr>KASTAMONU İL MİLLİ EĞİTİM MÜDÜRLÜĞÜ</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vector>
  </TitlesOfParts>
  <Company>Katilimsiz.Com @ necooy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Casper</dc:creator>
  <cp:lastModifiedBy>Microsoft</cp:lastModifiedBy>
  <cp:revision>28</cp:revision>
  <dcterms:created xsi:type="dcterms:W3CDTF">2020-09-16T16:00:37Z</dcterms:created>
  <dcterms:modified xsi:type="dcterms:W3CDTF">2020-09-18T14:01:00Z</dcterms:modified>
</cp:coreProperties>
</file>